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5" r:id="rId2"/>
    <p:sldId id="340" r:id="rId3"/>
    <p:sldId id="386" r:id="rId4"/>
    <p:sldId id="338" r:id="rId5"/>
    <p:sldId id="268" r:id="rId6"/>
    <p:sldId id="384" r:id="rId7"/>
    <p:sldId id="368" r:id="rId8"/>
    <p:sldId id="369" r:id="rId9"/>
    <p:sldId id="269" r:id="rId10"/>
  </p:sldIdLst>
  <p:sldSz cx="9144000" cy="6858000" type="screen4x3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Ugrina" initials="AU" lastIdx="11" clrIdx="0">
    <p:extLst>
      <p:ext uri="{19B8F6BF-5375-455C-9EA6-DF929625EA0E}">
        <p15:presenceInfo xmlns:p15="http://schemas.microsoft.com/office/powerpoint/2012/main" userId="S-1-5-21-1936105894-1765170997-2341359640-16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CBE"/>
    <a:srgbClr val="5C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83" autoAdjust="0"/>
  </p:normalViewPr>
  <p:slideViewPr>
    <p:cSldViewPr>
      <p:cViewPr varScale="1">
        <p:scale>
          <a:sx n="115" d="100"/>
          <a:sy n="115" d="100"/>
        </p:scale>
        <p:origin x="136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9916B-022D-4361-95C7-4EF6C35FBB1C}" type="datetimeFigureOut">
              <a:rPr lang="hr-HR" smtClean="0"/>
              <a:t>22.03.2024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AC8CA-83D0-409C-B46D-52EDECFDF7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4810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E9CF9-6BFF-4424-9D7F-EFB66B32B3B6}" type="datetimeFigureOut">
              <a:rPr lang="hr-HR" smtClean="0"/>
              <a:t>22.03.2024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E1D3F-7205-4B12-B8AA-32DECB2BC1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077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3233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6648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3672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9940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6984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7739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7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565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8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443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053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3AD6-3EBB-4214-9458-C6A43DCCEFF1}" type="datetime1">
              <a:rPr lang="hr-HR" smtClean="0"/>
              <a:t>22.03.2024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92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05DB-B228-45CC-A281-846B6C4EBB5F}" type="datetime1">
              <a:rPr lang="hr-HR" smtClean="0"/>
              <a:t>22.03.2024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252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2F4F-4EAA-4D20-982C-AA9CAD1F43F8}" type="datetime1">
              <a:rPr lang="hr-HR" smtClean="0"/>
              <a:t>22.03.2024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153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azni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-2648445" y="349812"/>
            <a:ext cx="5296887" cy="10916138"/>
            <a:chOff x="-3531260" y="349812"/>
            <a:chExt cx="7062516" cy="10916138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511538" y="349812"/>
              <a:ext cx="6858000" cy="6858000"/>
            </a:xfrm>
            <a:prstGeom prst="rect">
              <a:avLst/>
            </a:prstGeom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43125">
              <a:off x="-3531260" y="4203434"/>
              <a:ext cx="7062516" cy="70625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7326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7BD3-22E0-42B3-B2DD-21E2A5C617DC}" type="datetime1">
              <a:rPr lang="hr-HR" smtClean="0"/>
              <a:t>22.03.2024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16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5639-B55D-4033-A2B1-3041EBBB2C4E}" type="datetime1">
              <a:rPr lang="hr-HR" smtClean="0"/>
              <a:t>22.03.2024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001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329C-43EC-48DC-B195-73C1D2292817}" type="datetime1">
              <a:rPr lang="hr-HR" smtClean="0"/>
              <a:t>22.03.2024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746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A67A-C82C-4421-AF83-B91227BB3CDE}" type="datetime1">
              <a:rPr lang="hr-HR" smtClean="0"/>
              <a:t>22.03.2024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148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2C93-D380-4F6D-911F-3C98EBB577CC}" type="datetime1">
              <a:rPr lang="hr-HR" smtClean="0"/>
              <a:t>22.03.2024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435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7156-2AE8-426A-808D-BE0789CE55DB}" type="datetime1">
              <a:rPr lang="hr-HR" smtClean="0"/>
              <a:t>22.03.2024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4513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404E-6BD4-44BC-B403-0E2E72CDA7FC}" type="datetime1">
              <a:rPr lang="hr-HR" smtClean="0"/>
              <a:t>22.03.2024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4678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4EC-5F53-4C00-8CEE-1FE991C3923A}" type="datetime1">
              <a:rPr lang="hr-HR" smtClean="0"/>
              <a:t>22.03.2024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559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3D48C-6295-427C-A8D3-6295E71A6176}" type="datetime1">
              <a:rPr lang="hr-HR" smtClean="0"/>
              <a:t>22.03.2024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497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952327"/>
          </a:xfrm>
        </p:spPr>
        <p:txBody>
          <a:bodyPr>
            <a:normAutofit/>
          </a:bodyPr>
          <a:lstStyle/>
          <a:p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Ured za udruge </a:t>
            </a:r>
            <a:b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Vlade Republike Hrvatske</a:t>
            </a:r>
            <a: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  <a:t>________________________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520280"/>
          </a:xfrm>
        </p:spPr>
        <p:txBody>
          <a:bodyPr>
            <a:normAutofit fontScale="92500" lnSpcReduction="20000"/>
          </a:bodyPr>
          <a:lstStyle/>
          <a:p>
            <a:r>
              <a:rPr lang="hr-HR" altLang="sr-Latn-RS" dirty="0" smtClean="0">
                <a:solidFill>
                  <a:schemeClr val="bg1"/>
                </a:solidFill>
                <a:latin typeface="Calibri" pitchFamily="34" charset="0"/>
              </a:rPr>
              <a:t>Info dani o natječajima za dodjelu financijskih sredstava projektima i programima organizacija civilnoga društva iz javnih izvora u 2024. godini</a:t>
            </a:r>
          </a:p>
          <a:p>
            <a:endParaRPr lang="hr-HR" altLang="sr-Latn-RS" dirty="0" smtClean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  <a:p>
            <a:r>
              <a:rPr lang="hr-HR" altLang="sr-Latn-RS" sz="2800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Zagreb, 25. i 26. ožujka 2024.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29322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373616" cy="55774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	</a:t>
            </a:r>
          </a:p>
          <a:p>
            <a:pPr algn="just">
              <a:buNone/>
            </a:pPr>
            <a:endParaRPr lang="hr-HR" altLang="sr-Latn-RS" sz="28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514350" indent="-514350" algn="just">
              <a:buAutoNum type="arabicPeriod"/>
            </a:pP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Jačanje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kapaciteta organizacija civilnoga društva za promociju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STEM-a</a:t>
            </a:r>
          </a:p>
          <a:p>
            <a:pPr marL="514350" indent="-514350" algn="just">
              <a:buAutoNum type="arabicPeriod"/>
            </a:pPr>
            <a:endParaRPr lang="hr-HR" altLang="sr-Latn-RS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</a:rPr>
              <a:t>2. Jačanje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</a:rPr>
              <a:t>kapaciteta OCD-a za aktivno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</a:rPr>
              <a:t>starenje</a:t>
            </a:r>
          </a:p>
          <a:p>
            <a:pPr algn="just">
              <a:buNone/>
            </a:pPr>
            <a:endParaRPr lang="hr-H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3. Jačanje kapaciteta OCD za pružanje socijalnih usluga</a:t>
            </a:r>
          </a:p>
          <a:p>
            <a:pPr algn="just">
              <a:buNone/>
            </a:pPr>
            <a:endParaRPr lang="hr-HR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endParaRPr lang="hr-HR" altLang="sr-Latn-RS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2</a:t>
            </a:fld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467544" y="476672"/>
            <a:ext cx="799288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hr-HR" dirty="0"/>
              <a:t>Planirani ESF+ natječaji u nadležnosti Ureda za udruge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6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373616" cy="5577483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	</a:t>
            </a:r>
          </a:p>
          <a:p>
            <a:pPr algn="just">
              <a:buNone/>
            </a:pPr>
            <a:endParaRPr lang="hr-HR" altLang="sr-Latn-RS" sz="28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1. Jačanje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kapaciteta organizacija civilnoga društva za promociju STEM-a</a:t>
            </a:r>
          </a:p>
          <a:p>
            <a:pPr algn="just">
              <a:buNone/>
            </a:pPr>
            <a:endParaRPr lang="hr-HR" altLang="sr-Latn-RS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Opći cilj: </a:t>
            </a:r>
            <a:endParaRPr lang="hr-HR" altLang="sr-Latn-RS" sz="28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Unaprijediti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kapacitete organizacija civilnoga društva za provedbu programa u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području</a:t>
            </a:r>
          </a:p>
          <a:p>
            <a:pPr algn="just">
              <a:buNone/>
            </a:pP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promocije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STEM-a, kroz suradnju s odgojno-obrazovnim, visoko-obrazovnim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</a:t>
            </a:r>
          </a:p>
          <a:p>
            <a:pPr algn="just">
              <a:buNone/>
            </a:pP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znanstvenim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institucijama te provedbu aktivnosti među djecom i mladima.</a:t>
            </a:r>
          </a:p>
          <a:p>
            <a:pPr algn="just">
              <a:buNone/>
            </a:pPr>
            <a:endParaRPr lang="hr-HR" altLang="sr-Latn-RS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Specifični cilj: </a:t>
            </a:r>
            <a:endParaRPr lang="hr-HR" altLang="sr-Latn-RS" sz="28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Promicanje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jednakog pristupa kvalitetnom i </a:t>
            </a:r>
            <a:r>
              <a:rPr lang="hr-HR" altLang="sr-Latn-RS" sz="28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uključivom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obrazovanju i osposobljavanju te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njegova</a:t>
            </a:r>
          </a:p>
          <a:p>
            <a:pPr algn="just">
              <a:buNone/>
            </a:pP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završetka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posebice kad je riječ o skupinama u nepovoljnom položaju, od ranog i predškolskog odgoja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</a:t>
            </a:r>
          </a:p>
          <a:p>
            <a:pPr algn="just">
              <a:buNone/>
            </a:pP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obrazovanja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preko općeg i strukovnog obrazovanja i osposobljavanja do tercijarnog obrazovanja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</a:t>
            </a:r>
          </a:p>
          <a:p>
            <a:pPr algn="just">
              <a:buNone/>
            </a:pP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obrazovanja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 učenja odraslih, uključujući olakšavanje mobilnosti u svrhu učenja za sve i dostupnosti za </a:t>
            </a:r>
            <a:endParaRPr lang="hr-HR" altLang="sr-Latn-RS" sz="28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osobe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 invaliditetom</a:t>
            </a:r>
          </a:p>
          <a:p>
            <a:pPr algn="just">
              <a:buNone/>
            </a:pPr>
            <a:endParaRPr lang="hr-HR" altLang="sr-Latn-RS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Ciljna skupina: Organizacije civilnoga društva</a:t>
            </a:r>
          </a:p>
          <a:p>
            <a:pPr algn="just">
              <a:buNone/>
            </a:pPr>
            <a:endParaRPr lang="hr-HR" altLang="sr-Latn-RS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Ukupno raspoloživih sredstava: 10.000.000 EUR</a:t>
            </a:r>
          </a:p>
          <a:p>
            <a:pPr algn="just">
              <a:buNone/>
            </a:pPr>
            <a:endParaRPr lang="hr-HR" altLang="sr-Latn-RS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Okvirni rok: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travanj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2024.</a:t>
            </a:r>
          </a:p>
          <a:p>
            <a:pPr algn="just">
              <a:buNone/>
            </a:pPr>
            <a:endParaRPr lang="hr-HR" altLang="sr-Latn-RS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3</a:t>
            </a:fld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467544" y="476672"/>
            <a:ext cx="799288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hr-HR" dirty="0"/>
              <a:t>Planirani ESF+ natječaji u nadležnosti Ureda za udruge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48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616624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endParaRPr lang="hr-H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.	Jačanje kapaciteta OCD-a za aktivno starenje</a:t>
            </a:r>
          </a:p>
          <a:p>
            <a:pPr algn="just">
              <a:buNone/>
            </a:pP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Opći cilj: </a:t>
            </a:r>
            <a:endParaRPr lang="hr-H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Jačanje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organizacija civilnoga društva u području aktivnog starenja i povećanja kvalitete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života </a:t>
            </a:r>
          </a:p>
          <a:p>
            <a:pPr algn="just"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umirovljenika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Specifični ciljevi Poziva: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Jačanje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kapaciteta organizacija civilnoga društva za provođenje programa aktivnog starenja na lokalnoj razini namijenjenih povećanju kvalitete života i socijalne uključenosti umirovljenika kao i međugeneracijskoj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suradnji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endParaRPr lang="hr-HR" dirty="0"/>
          </a:p>
          <a:p>
            <a:pPr algn="just">
              <a:buNone/>
            </a:pP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. Razvoj socijalnih inovacija u radu s umirovljenicima te razvoj inovativnih programa koje provode organizacije civilnoga društva</a:t>
            </a:r>
          </a:p>
          <a:p>
            <a:pPr algn="just">
              <a:buNone/>
            </a:pP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Ciljna skupina: organizacije civilnog društva</a:t>
            </a:r>
          </a:p>
          <a:p>
            <a:pPr algn="just">
              <a:buNone/>
            </a:pP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Ukupno raspoloživih sredstava: 8.000.000 EUR</a:t>
            </a:r>
          </a:p>
          <a:p>
            <a:pPr algn="just">
              <a:buNone/>
            </a:pP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Okvirni rok</a:t>
            </a:r>
            <a:r>
              <a:rPr lang="hr-HR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hr-HR" smtClean="0">
                <a:solidFill>
                  <a:schemeClr val="accent1">
                    <a:lumMod val="75000"/>
                  </a:schemeClr>
                </a:solidFill>
              </a:rPr>
              <a:t>svibanj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2024.</a:t>
            </a:r>
          </a:p>
          <a:p>
            <a:pPr algn="just">
              <a:buNone/>
            </a:pPr>
            <a:endParaRPr lang="hr-HR" dirty="0"/>
          </a:p>
          <a:p>
            <a:pPr algn="just">
              <a:buNone/>
            </a:pPr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539552" y="188640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hr-HR" sz="32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4</a:t>
            </a:fld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467544" y="476672"/>
            <a:ext cx="799288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hr-HR" dirty="0"/>
              <a:t>Planirani ESF+ natječaji u nadležnosti Ureda za udruge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8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520730"/>
            <a:ext cx="8229600" cy="55005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hr-HR" altLang="sr-Latn-RS" sz="185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hr-HR" altLang="sr-Latn-RS" sz="185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3. Jačanje </a:t>
            </a:r>
            <a:r>
              <a:rPr lang="hr-HR" altLang="sr-Latn-RS" sz="185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kapaciteta OCD za pružanje socijalnih usluga</a:t>
            </a:r>
          </a:p>
          <a:p>
            <a:pPr marL="0" indent="0" algn="just">
              <a:buNone/>
            </a:pPr>
            <a:endParaRPr lang="hr-HR" altLang="sr-Latn-RS" sz="185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hr-HR" altLang="sr-Latn-RS" sz="185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Opći cilj Poziva: </a:t>
            </a:r>
          </a:p>
          <a:p>
            <a:pPr marL="0" indent="0" algn="just">
              <a:buNone/>
            </a:pPr>
            <a:r>
              <a:rPr lang="hr-HR" altLang="sr-Latn-RS" sz="185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povećati učinkovitost i sposobnost OCD-a u pružanju socijalnih usluga.</a:t>
            </a:r>
          </a:p>
          <a:p>
            <a:pPr marL="0" indent="0" algn="just">
              <a:buNone/>
            </a:pPr>
            <a:endParaRPr lang="hr-HR" altLang="sr-Latn-RS" sz="185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hr-HR" altLang="sr-Latn-RS" sz="185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Specifični cilj Poziva:</a:t>
            </a:r>
          </a:p>
          <a:p>
            <a:pPr marL="0" indent="0" algn="just">
              <a:buNone/>
            </a:pPr>
            <a:r>
              <a:rPr lang="hr-HR" altLang="sr-Latn-RS" sz="185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Unaprijediti sposobnosti OCD-a za pružanje socijalnih usluga i jačati partnerstva i suradnju civilnog društva s ostalim dionicima koji djeluju u području pružanja socijalnih usluga</a:t>
            </a:r>
          </a:p>
          <a:p>
            <a:pPr marL="0" indent="0" algn="just">
              <a:buNone/>
            </a:pPr>
            <a:endParaRPr lang="hr-HR" altLang="sr-Latn-RS" sz="185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hr-HR" altLang="sr-Latn-RS" sz="185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Ciljna skupina: organizacije civilnoga društva</a:t>
            </a:r>
          </a:p>
          <a:p>
            <a:pPr marL="0" indent="0" algn="just">
              <a:buNone/>
            </a:pPr>
            <a:endParaRPr lang="hr-HR" altLang="sr-Latn-RS" sz="185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hr-HR" altLang="sr-Latn-RS" sz="185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Ukupno raspoloživih sredstava: 10.000.000 EUR</a:t>
            </a:r>
          </a:p>
          <a:p>
            <a:pPr marL="0" indent="0" algn="just">
              <a:buNone/>
            </a:pPr>
            <a:endParaRPr lang="hr-HR" altLang="sr-Latn-RS" sz="185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hr-HR" altLang="sr-Latn-RS" sz="185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Okvirni rok: studeni 2024.</a:t>
            </a:r>
          </a:p>
          <a:p>
            <a:pPr marL="0" indent="0" algn="just">
              <a:buNone/>
            </a:pPr>
            <a:endParaRPr lang="hr-HR" altLang="sr-Latn-RS" sz="185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0" indent="0" algn="just">
              <a:buNone/>
            </a:pPr>
            <a:endParaRPr lang="hr-HR" altLang="sr-Latn-RS" sz="185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5</a:t>
            </a:fld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467544" y="476672"/>
            <a:ext cx="799288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hr-HR" dirty="0"/>
              <a:t>Planirani ESF+ natječaji u nadležnosti Ureda za udruge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87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628800"/>
            <a:ext cx="7772400" cy="2952327"/>
          </a:xfrm>
        </p:spPr>
        <p:txBody>
          <a:bodyPr>
            <a:normAutofit/>
          </a:bodyPr>
          <a:lstStyle/>
          <a:p>
            <a:r>
              <a:rPr lang="pl-PL" altLang="sr-Latn-RS" b="1" dirty="0">
                <a:solidFill>
                  <a:schemeClr val="bg1"/>
                </a:solidFill>
                <a:latin typeface="Calibri" pitchFamily="34" charset="0"/>
              </a:rPr>
              <a:t>Komunikacijska podrška društveno korisnim </a:t>
            </a:r>
            <a:r>
              <a:rPr lang="pl-PL" altLang="sr-Latn-RS" b="1" dirty="0" smtClean="0">
                <a:solidFill>
                  <a:schemeClr val="bg1"/>
                </a:solidFill>
                <a:latin typeface="Calibri" pitchFamily="34" charset="0"/>
              </a:rPr>
              <a:t>projektima/programima udruga</a:t>
            </a:r>
            <a: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hr-HR" altLang="sr-Latn-RS" sz="4800" dirty="0" smtClean="0">
                <a:solidFill>
                  <a:schemeClr val="bg1"/>
                </a:solidFill>
                <a:latin typeface="Calibri" pitchFamily="34" charset="0"/>
              </a:rPr>
              <a:t>____________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31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Komunikacijska podrška društveno korisnim </a:t>
            </a:r>
            <a:r>
              <a:rPr lang="pl-PL" altLang="sr-Latn-RS" sz="2000" b="1" dirty="0" smtClean="0">
                <a:solidFill>
                  <a:srgbClr val="4F81BD">
                    <a:lumMod val="75000"/>
                  </a:srgbClr>
                </a:solidFill>
              </a:rPr>
              <a:t>projektima/programima </a:t>
            </a: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udruga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840"/>
            <a:ext cx="8229600" cy="5001419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Objava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: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svibanj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4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 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11.945,00 EUR (90.000,00 kn)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3.981,60 EUR (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30.0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00,00 kn)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hr-HR" sz="18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 sklopu manifestacije Dani otvorenih vrata udruga Ured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za udruge Vlade Republike Hrvatske i Hrvatska udruga za odnose s javnošću (HUOJ), u suradnji s agencijama za odnose s javnošću dodijelit će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trima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udrugama financijsku podršku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te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stručnu komunikacijsku podršku savjetnika mentora za odnose s javnošću u osmišljavanju i provedbi medijskih i komunikacijskih planova za promociju društveno korisnih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aktivnosti.</a:t>
            </a:r>
          </a:p>
          <a:p>
            <a:pPr marL="0" lvl="0" indent="0" algn="just">
              <a:buNone/>
            </a:pP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korisnici: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udruge koje promoviraju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svoje aktivnosti u okviru Dana otvorenih vrata udruga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(obavezna prijava putem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aplikacije </a:t>
            </a:r>
            <a:r>
              <a:rPr lang="hr-HR" sz="1800" i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UdrugeInfo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).</a:t>
            </a:r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l="7476" r="47638"/>
          <a:stretch/>
        </p:blipFill>
        <p:spPr>
          <a:xfrm>
            <a:off x="4572000" y="6107143"/>
            <a:ext cx="4104456" cy="64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150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45733"/>
            <a:ext cx="8064896" cy="493566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Udruge će provoditi aktivnosti koje pridonose povećanju vidljivosti djelovanja udruga i izgradnji pozitivne percepcije udruga u </a:t>
            </a: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javnosti: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jačanje 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kapaciteta udruge za komunikaciju s javnošću;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promocija 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aktivnosti na društvenim mrežama;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izrada 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i emitiranje video i radijskih spotova;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izrada 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i distribucija promotivnih materijala</a:t>
            </a: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hr-H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Kriteriji za dodjelu nagrade:</a:t>
            </a:r>
          </a:p>
          <a:p>
            <a:pPr>
              <a:lnSpc>
                <a:spcPct val="90000"/>
              </a:lnSpc>
            </a:pP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doprinos aktivnosti općem dobru</a:t>
            </a:r>
          </a:p>
          <a:p>
            <a:pPr>
              <a:lnSpc>
                <a:spcPct val="90000"/>
              </a:lnSpc>
            </a:pP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inovativnost 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planiranih aktivnosti</a:t>
            </a:r>
          </a:p>
          <a:p>
            <a:pPr>
              <a:lnSpc>
                <a:spcPct val="90000"/>
              </a:lnSpc>
            </a:pP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izvedivost i zaokruženost </a:t>
            </a: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predložen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ideje</a:t>
            </a:r>
            <a:endParaRPr lang="hr-HR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održivost </a:t>
            </a: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projekta</a:t>
            </a:r>
          </a:p>
          <a:p>
            <a:pPr>
              <a:lnSpc>
                <a:spcPct val="90000"/>
              </a:lnSpc>
            </a:pPr>
            <a:endParaRPr lang="hr-H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*opći cilj natječaja te dodatni kriterij bit će definirani naknadno</a:t>
            </a:r>
            <a:endParaRPr lang="hr-HR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88640"/>
            <a:ext cx="813690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Komunikacijska podrška društveno korisnim </a:t>
            </a:r>
            <a:r>
              <a:rPr lang="pl-PL" altLang="sr-Latn-RS" sz="2000" b="1" dirty="0" smtClean="0">
                <a:solidFill>
                  <a:srgbClr val="4F81BD">
                    <a:lumMod val="75000"/>
                  </a:srgbClr>
                </a:solidFill>
              </a:rPr>
              <a:t>projektima/programima </a:t>
            </a: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udruga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l="7476" r="47638"/>
          <a:stretch/>
        </p:blipFill>
        <p:spPr>
          <a:xfrm>
            <a:off x="4572000" y="6107143"/>
            <a:ext cx="4104456" cy="64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988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73415"/>
            <a:ext cx="8229600" cy="53527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</p:txBody>
      </p:sp>
      <p:pic>
        <p:nvPicPr>
          <p:cNvPr id="7170" name="2547619d-8deb-4dbe-9459-54627fdca43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009" y="-104624"/>
            <a:ext cx="9478963" cy="710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568" y="2905779"/>
            <a:ext cx="82809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altLang="sr-Latn-RS" sz="4400" dirty="0" smtClean="0">
                <a:solidFill>
                  <a:schemeClr val="bg1"/>
                </a:solidFill>
                <a:sym typeface="Wingdings 2" pitchFamily="18" charset="2"/>
              </a:rPr>
              <a:t></a:t>
            </a:r>
            <a:r>
              <a:rPr lang="hr-HR" altLang="sr-Latn-RS" sz="4400" dirty="0" smtClean="0">
                <a:solidFill>
                  <a:schemeClr val="bg1"/>
                </a:solidFill>
                <a:sym typeface="Wingdings" pitchFamily="2" charset="2"/>
              </a:rPr>
              <a:t></a:t>
            </a:r>
          </a:p>
          <a:p>
            <a:pPr algn="ctr"/>
            <a:r>
              <a:rPr lang="hr-HR" altLang="sr-Latn-RS" sz="4400" dirty="0" smtClean="0">
                <a:solidFill>
                  <a:schemeClr val="bg1"/>
                </a:solidFill>
                <a:latin typeface="Calibri" pitchFamily="34" charset="0"/>
              </a:rPr>
              <a:t>  Komentari</a:t>
            </a:r>
            <a:r>
              <a:rPr lang="hr-HR" altLang="sr-Latn-RS" sz="4400" dirty="0">
                <a:solidFill>
                  <a:schemeClr val="bg1"/>
                </a:solidFill>
                <a:latin typeface="Calibri" pitchFamily="34" charset="0"/>
              </a:rPr>
              <a:t>, pitanja, prijedlozi?!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893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4202</TotalTime>
  <Words>614</Words>
  <Application>Microsoft Office PowerPoint</Application>
  <PresentationFormat>On-screen Show (4:3)</PresentationFormat>
  <Paragraphs>110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Wingdings 2</vt:lpstr>
      <vt:lpstr>Office Theme</vt:lpstr>
      <vt:lpstr>Ured za udruge  Vlade Republike Hrvatske ________________________</vt:lpstr>
      <vt:lpstr>PowerPoint Presentation</vt:lpstr>
      <vt:lpstr>PowerPoint Presentation</vt:lpstr>
      <vt:lpstr>PowerPoint Presentation</vt:lpstr>
      <vt:lpstr>PowerPoint Presentation</vt:lpstr>
      <vt:lpstr>Komunikacijska podrška društveno korisnim projektima/programima udruga ____________</vt:lpstr>
      <vt:lpstr>PowerPoint Presentation</vt:lpstr>
      <vt:lpstr>PowerPoint Presentation</vt:lpstr>
      <vt:lpstr>PowerPoint Presentation</vt:lpstr>
    </vt:vector>
  </TitlesOfParts>
  <Company>UZUVRH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Vesna Lendic Kasalo</dc:creator>
  <cp:lastModifiedBy>Milijana Kastratović</cp:lastModifiedBy>
  <cp:revision>307</cp:revision>
  <cp:lastPrinted>2022-03-28T12:50:44Z</cp:lastPrinted>
  <dcterms:created xsi:type="dcterms:W3CDTF">2014-01-30T10:45:20Z</dcterms:created>
  <dcterms:modified xsi:type="dcterms:W3CDTF">2024-03-22T13:10:42Z</dcterms:modified>
</cp:coreProperties>
</file>